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unknown"/>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68" r:id="rId4"/>
    <p:sldId id="259" r:id="rId5"/>
    <p:sldId id="263" r:id="rId6"/>
    <p:sldId id="265" r:id="rId7"/>
    <p:sldId id="264" r:id="rId8"/>
    <p:sldId id="269" r:id="rId9"/>
    <p:sldId id="273" r:id="rId10"/>
    <p:sldId id="282" r:id="rId11"/>
    <p:sldId id="266" r:id="rId12"/>
    <p:sldId id="267" r:id="rId13"/>
    <p:sldId id="284" r:id="rId14"/>
    <p:sldId id="285" r:id="rId15"/>
    <p:sldId id="286" r:id="rId16"/>
    <p:sldId id="289" r:id="rId17"/>
    <p:sldId id="293" r:id="rId18"/>
    <p:sldId id="287" r:id="rId19"/>
    <p:sldId id="288" r:id="rId20"/>
    <p:sldId id="291" r:id="rId21"/>
    <p:sldId id="292" r:id="rId22"/>
    <p:sldId id="272" r:id="rId23"/>
    <p:sldId id="274" r:id="rId24"/>
    <p:sldId id="275" r:id="rId25"/>
    <p:sldId id="276" r:id="rId26"/>
    <p:sldId id="296" r:id="rId27"/>
    <p:sldId id="281" r:id="rId28"/>
    <p:sldId id="295" r:id="rId29"/>
    <p:sldId id="299" r:id="rId30"/>
    <p:sldId id="300" r:id="rId31"/>
    <p:sldId id="30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5" autoAdjust="0"/>
    <p:restoredTop sz="94660"/>
  </p:normalViewPr>
  <p:slideViewPr>
    <p:cSldViewPr>
      <p:cViewPr varScale="1">
        <p:scale>
          <a:sx n="68" d="100"/>
          <a:sy n="68" d="100"/>
        </p:scale>
        <p:origin x="-148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E91494-F7CA-4E00-8B0E-5254CB1CBDDB}" type="datetimeFigureOut">
              <a:rPr lang="en-GB" smtClean="0"/>
              <a:pPr/>
              <a:t>14/06/2012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F2739C-8351-4BE0-A460-CE244033969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91494-F7CA-4E00-8B0E-5254CB1CBDDB}" type="datetimeFigureOut">
              <a:rPr lang="en-GB" smtClean="0"/>
              <a:pPr/>
              <a:t>14/06/2012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2739C-8351-4BE0-A460-CE244033969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1.xml"/><Relationship Id="rId1" Type="http://schemas.openxmlformats.org/officeDocument/2006/relationships/video" Target="../media/media1.mp4"/><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8621"/>
            <a:ext cx="9144000" cy="6858000"/>
          </a:xfrm>
          <a:prstGeom prst="rect">
            <a:avLst/>
          </a:prstGeom>
        </p:spPr>
      </p:pic>
      <p:sp>
        <p:nvSpPr>
          <p:cNvPr id="3" name="Subtitle 2"/>
          <p:cNvSpPr>
            <a:spLocks noGrp="1"/>
          </p:cNvSpPr>
          <p:nvPr>
            <p:ph type="subTitle" idx="1"/>
          </p:nvPr>
        </p:nvSpPr>
        <p:spPr>
          <a:xfrm>
            <a:off x="4139952" y="1556792"/>
            <a:ext cx="5256584" cy="4010000"/>
          </a:xfrm>
        </p:spPr>
        <p:txBody>
          <a:bodyPr>
            <a:normAutofit/>
          </a:bodyPr>
          <a:lstStyle/>
          <a:p>
            <a:pPr algn="l"/>
            <a:r>
              <a:rPr lang="en-GB" sz="4400" dirty="0" smtClean="0">
                <a:solidFill>
                  <a:schemeClr val="tx1"/>
                </a:solidFill>
              </a:rPr>
              <a:t>Capitalism is evil</a:t>
            </a:r>
          </a:p>
          <a:p>
            <a:pPr algn="l"/>
            <a:endParaRPr lang="en-GB"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21506" name="Picture 2" descr="http://4.bp.blogspot.com/-nAPIOBq2tQI/TqxKHzUyx4I/AAAAAAAACd0/M1NdAxgjLxw/s1600/IMG_7257.JPG"/>
          <p:cNvPicPr>
            <a:picLocks noChangeAspect="1" noChangeArrowheads="1"/>
          </p:cNvPicPr>
          <p:nvPr/>
        </p:nvPicPr>
        <p:blipFill>
          <a:blip r:embed="rId3" cstate="print"/>
          <a:srcRect/>
          <a:stretch>
            <a:fillRect/>
          </a:stretch>
        </p:blipFill>
        <p:spPr bwMode="auto">
          <a:xfrm>
            <a:off x="-180528" y="548680"/>
            <a:ext cx="9143999" cy="609600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887416" y="1628800"/>
            <a:ext cx="5256584" cy="4010000"/>
          </a:xfrm>
        </p:spPr>
        <p:txBody>
          <a:bodyPr>
            <a:normAutofit/>
          </a:bodyPr>
          <a:lstStyle/>
          <a:p>
            <a:pPr algn="l"/>
            <a:r>
              <a:rPr lang="en-GB" sz="4000" dirty="0" smtClean="0">
                <a:solidFill>
                  <a:schemeClr val="tx1"/>
                </a:solidFill>
              </a:rPr>
              <a:t>What is capitalism?</a:t>
            </a:r>
            <a:endParaRPr lang="en-GB" sz="4000"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1371600" y="1628800"/>
            <a:ext cx="6400800" cy="4010000"/>
          </a:xfrm>
        </p:spPr>
        <p:txBody>
          <a:bodyPr>
            <a:normAutofit/>
          </a:bodyPr>
          <a:lstStyle/>
          <a:p>
            <a:pPr algn="l"/>
            <a:r>
              <a:rPr lang="en-GB" dirty="0">
                <a:solidFill>
                  <a:schemeClr val="tx1"/>
                </a:solidFill>
              </a:rPr>
              <a:t>Capitalism </a:t>
            </a:r>
            <a:r>
              <a:rPr lang="en-GB" dirty="0" smtClean="0">
                <a:solidFill>
                  <a:schemeClr val="tx1"/>
                </a:solidFill>
              </a:rPr>
              <a:t>is “</a:t>
            </a:r>
            <a:r>
              <a:rPr lang="en-GB" dirty="0">
                <a:solidFill>
                  <a:schemeClr val="tx1"/>
                </a:solidFill>
              </a:rPr>
              <a:t>the </a:t>
            </a:r>
            <a:r>
              <a:rPr lang="en-GB" u="sng" dirty="0">
                <a:solidFill>
                  <a:schemeClr val="tx1"/>
                </a:solidFill>
              </a:rPr>
              <a:t>economic system </a:t>
            </a:r>
            <a:r>
              <a:rPr lang="en-GB" dirty="0">
                <a:solidFill>
                  <a:schemeClr val="tx1"/>
                </a:solidFill>
              </a:rPr>
              <a:t>which is driven by the </a:t>
            </a:r>
            <a:r>
              <a:rPr lang="en-GB" u="sng" dirty="0">
                <a:solidFill>
                  <a:schemeClr val="tx1"/>
                </a:solidFill>
              </a:rPr>
              <a:t>profit-motive </a:t>
            </a:r>
            <a:r>
              <a:rPr lang="en-GB" dirty="0">
                <a:solidFill>
                  <a:schemeClr val="tx1"/>
                </a:solidFill>
              </a:rPr>
              <a:t>and depends on investment of </a:t>
            </a:r>
            <a:r>
              <a:rPr lang="en-GB" u="sng" dirty="0">
                <a:solidFill>
                  <a:schemeClr val="tx1"/>
                </a:solidFill>
              </a:rPr>
              <a:t>private capital</a:t>
            </a:r>
            <a:r>
              <a:rPr lang="en-GB" dirty="0">
                <a:solidFill>
                  <a:schemeClr val="tx1"/>
                </a:solidFill>
              </a:rPr>
              <a:t> to provide the means of production, distribution, and exchange.”</a:t>
            </a:r>
          </a:p>
          <a:p>
            <a:pPr algn="l"/>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23528" y="1412776"/>
            <a:ext cx="8496944" cy="4010000"/>
          </a:xfrm>
        </p:spPr>
        <p:txBody>
          <a:bodyPr>
            <a:normAutofit/>
          </a:bodyPr>
          <a:lstStyle/>
          <a:p>
            <a:pPr algn="l"/>
            <a:r>
              <a:rPr lang="en-GB" dirty="0">
                <a:solidFill>
                  <a:schemeClr val="tx1"/>
                </a:solidFill>
              </a:rPr>
              <a:t>What – a system for organising the </a:t>
            </a:r>
            <a:r>
              <a:rPr lang="en-GB" dirty="0" smtClean="0">
                <a:solidFill>
                  <a:schemeClr val="tx1"/>
                </a:solidFill>
              </a:rPr>
              <a:t>economy</a:t>
            </a:r>
            <a:br>
              <a:rPr lang="en-GB" dirty="0" smtClean="0">
                <a:solidFill>
                  <a:schemeClr val="tx1"/>
                </a:solidFill>
              </a:rPr>
            </a:br>
            <a:endParaRPr lang="en-GB" dirty="0">
              <a:solidFill>
                <a:schemeClr val="tx1"/>
              </a:solidFill>
            </a:endParaRPr>
          </a:p>
          <a:p>
            <a:pPr algn="l"/>
            <a:r>
              <a:rPr lang="en-GB" dirty="0">
                <a:solidFill>
                  <a:schemeClr val="tx1"/>
                </a:solidFill>
              </a:rPr>
              <a:t>How – through everyone using their own capital </a:t>
            </a:r>
            <a:r>
              <a:rPr lang="en-GB" dirty="0" smtClean="0">
                <a:solidFill>
                  <a:schemeClr val="tx1"/>
                </a:solidFill>
              </a:rPr>
              <a:t/>
            </a:r>
            <a:br>
              <a:rPr lang="en-GB" dirty="0" smtClean="0">
                <a:solidFill>
                  <a:schemeClr val="tx1"/>
                </a:solidFill>
              </a:rPr>
            </a:br>
            <a:endParaRPr lang="en-GB" dirty="0">
              <a:solidFill>
                <a:schemeClr val="tx1"/>
              </a:solidFill>
            </a:endParaRPr>
          </a:p>
          <a:p>
            <a:pPr algn="l"/>
            <a:r>
              <a:rPr lang="en-GB" dirty="0">
                <a:solidFill>
                  <a:schemeClr val="tx1"/>
                </a:solidFill>
              </a:rPr>
              <a:t>Why – for their own personal gain</a:t>
            </a:r>
          </a:p>
          <a:p>
            <a:pPr algn="l"/>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4" name="Picture 3" descr="WhatsTheEconomyFor.jpg"/>
          <p:cNvPicPr>
            <a:picLocks noChangeAspect="1"/>
          </p:cNvPicPr>
          <p:nvPr/>
        </p:nvPicPr>
        <p:blipFill>
          <a:blip r:embed="rId3" cstate="print"/>
          <a:srcRect b="26501"/>
          <a:stretch>
            <a:fillRect/>
          </a:stretch>
        </p:blipFill>
        <p:spPr>
          <a:xfrm>
            <a:off x="2295372" y="764704"/>
            <a:ext cx="4508876" cy="504056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2843808" y="692696"/>
            <a:ext cx="5256584" cy="4010000"/>
          </a:xfrm>
        </p:spPr>
        <p:txBody>
          <a:bodyPr>
            <a:normAutofit/>
          </a:bodyPr>
          <a:lstStyle/>
          <a:p>
            <a:pPr algn="l">
              <a:buFont typeface="Arial" pitchFamily="34" charset="0"/>
              <a:buChar char="•"/>
            </a:pPr>
            <a:r>
              <a:rPr lang="en-GB" dirty="0" smtClean="0">
                <a:solidFill>
                  <a:schemeClr val="tx1"/>
                </a:solidFill>
              </a:rPr>
              <a:t>To make sure everyone gets a decent standard of living?</a:t>
            </a:r>
          </a:p>
          <a:p>
            <a:pPr algn="l">
              <a:buFont typeface="Arial" pitchFamily="34" charset="0"/>
              <a:buChar char="•"/>
            </a:pPr>
            <a:r>
              <a:rPr lang="en-GB" dirty="0" smtClean="0">
                <a:solidFill>
                  <a:schemeClr val="tx1"/>
                </a:solidFill>
              </a:rPr>
              <a:t>To end poverty?</a:t>
            </a:r>
          </a:p>
          <a:p>
            <a:pPr algn="l">
              <a:buFont typeface="Arial" pitchFamily="34" charset="0"/>
              <a:buChar char="•"/>
            </a:pPr>
            <a:r>
              <a:rPr lang="en-GB" dirty="0" smtClean="0">
                <a:solidFill>
                  <a:schemeClr val="tx1"/>
                </a:solidFill>
              </a:rPr>
              <a:t>To enable human flourishing?</a:t>
            </a:r>
          </a:p>
          <a:p>
            <a:pPr algn="l">
              <a:buFont typeface="Arial" pitchFamily="34" charset="0"/>
              <a:buChar char="•"/>
            </a:pPr>
            <a:r>
              <a:rPr lang="en-GB" dirty="0" smtClean="0">
                <a:solidFill>
                  <a:schemeClr val="tx1"/>
                </a:solidFill>
              </a:rPr>
              <a:t>To make people happy?</a:t>
            </a:r>
          </a:p>
          <a:p>
            <a:pPr algn="l">
              <a:buFont typeface="Arial" pitchFamily="34" charset="0"/>
              <a:buChar char="•"/>
            </a:pPr>
            <a:r>
              <a:rPr lang="en-GB" dirty="0" smtClean="0">
                <a:solidFill>
                  <a:schemeClr val="tx1"/>
                </a:solidFill>
              </a:rPr>
              <a:t>To make us richer?</a:t>
            </a:r>
          </a:p>
          <a:p>
            <a:pPr algn="l">
              <a:buFont typeface="Arial" pitchFamily="34" charset="0"/>
              <a:buChar char="•"/>
            </a:pPr>
            <a:r>
              <a:rPr lang="en-GB" dirty="0" smtClean="0">
                <a:solidFill>
                  <a:schemeClr val="tx1"/>
                </a:solidFill>
              </a:rPr>
              <a:t>All of the above?</a:t>
            </a:r>
          </a:p>
          <a:p>
            <a:pPr algn="l"/>
            <a:endParaRPr lang="en-GB" dirty="0"/>
          </a:p>
        </p:txBody>
      </p:sp>
      <p:pic>
        <p:nvPicPr>
          <p:cNvPr id="4" name="Picture 3" descr="WhatsTheEconomyFor.jpg"/>
          <p:cNvPicPr>
            <a:picLocks noChangeAspect="1"/>
          </p:cNvPicPr>
          <p:nvPr/>
        </p:nvPicPr>
        <p:blipFill>
          <a:blip r:embed="rId3" cstate="print"/>
          <a:srcRect b="26501"/>
          <a:stretch>
            <a:fillRect/>
          </a:stretch>
        </p:blipFill>
        <p:spPr>
          <a:xfrm>
            <a:off x="611560" y="620688"/>
            <a:ext cx="2088232" cy="233447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4067944" y="1124744"/>
            <a:ext cx="5256584" cy="4010000"/>
          </a:xfrm>
        </p:spPr>
        <p:txBody>
          <a:bodyPr>
            <a:normAutofit/>
          </a:bodyPr>
          <a:lstStyle/>
          <a:p>
            <a:pPr algn="l"/>
            <a:r>
              <a:rPr lang="en-GB" sz="4000" dirty="0" smtClean="0">
                <a:solidFill>
                  <a:schemeClr val="tx1"/>
                </a:solidFill>
              </a:rPr>
              <a:t>What’s wrong with capitalism?</a:t>
            </a:r>
            <a:endParaRPr lang="en-GB" sz="4000"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115616" y="1124744"/>
            <a:ext cx="6408712" cy="4010000"/>
          </a:xfrm>
        </p:spPr>
        <p:txBody>
          <a:bodyPr>
            <a:normAutofit/>
          </a:bodyPr>
          <a:lstStyle/>
          <a:p>
            <a:pPr algn="l"/>
            <a:r>
              <a:rPr lang="en-GB" dirty="0" smtClean="0">
                <a:solidFill>
                  <a:schemeClr val="tx1"/>
                </a:solidFill>
              </a:rPr>
              <a:t>What’s wrong with capitalism?</a:t>
            </a:r>
          </a:p>
          <a:p>
            <a:pPr algn="l"/>
            <a:endParaRPr lang="en-GB" dirty="0">
              <a:solidFill>
                <a:schemeClr val="tx1"/>
              </a:solidFill>
            </a:endParaRPr>
          </a:p>
          <a:p>
            <a:pPr algn="l">
              <a:buFont typeface="Arial" pitchFamily="34" charset="0"/>
              <a:buChar char="•"/>
            </a:pPr>
            <a:r>
              <a:rPr lang="en-GB" dirty="0" smtClean="0">
                <a:solidFill>
                  <a:schemeClr val="tx1"/>
                </a:solidFill>
              </a:rPr>
              <a:t>Capitalism is based on selfishness</a:t>
            </a:r>
            <a:endParaRPr lang="en-GB" dirty="0">
              <a:solidFill>
                <a:schemeClr val="tx1"/>
              </a:solidFill>
            </a:endParaRPr>
          </a:p>
          <a:p>
            <a:pPr algn="l">
              <a:buFont typeface="Arial" pitchFamily="34" charset="0"/>
              <a:buChar char="•"/>
            </a:pPr>
            <a:r>
              <a:rPr lang="en-GB" dirty="0" smtClean="0">
                <a:solidFill>
                  <a:schemeClr val="tx1"/>
                </a:solidFill>
              </a:rPr>
              <a:t>Capitalism exploits labour</a:t>
            </a:r>
          </a:p>
          <a:p>
            <a:pPr algn="l">
              <a:buFont typeface="Arial" pitchFamily="34" charset="0"/>
              <a:buChar char="•"/>
            </a:pPr>
            <a:r>
              <a:rPr lang="en-GB" dirty="0" smtClean="0">
                <a:solidFill>
                  <a:schemeClr val="tx1"/>
                </a:solidFill>
              </a:rPr>
              <a:t>Capitalism can’t end poverty</a:t>
            </a:r>
          </a:p>
          <a:p>
            <a:pPr algn="l">
              <a:buFont typeface="Arial" pitchFamily="34" charset="0"/>
              <a:buChar char="•"/>
            </a:pPr>
            <a:r>
              <a:rPr lang="en-GB" dirty="0" smtClean="0">
                <a:solidFill>
                  <a:schemeClr val="tx1"/>
                </a:solidFill>
              </a:rPr>
              <a:t>Capitalism will eat itself</a:t>
            </a:r>
            <a:endParaRPr lang="en-GB"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ubtitle 2"/>
          <p:cNvSpPr>
            <a:spLocks noGrp="1"/>
          </p:cNvSpPr>
          <p:nvPr>
            <p:ph type="subTitle" idx="1"/>
          </p:nvPr>
        </p:nvSpPr>
        <p:spPr>
          <a:xfrm>
            <a:off x="4860032" y="1628800"/>
            <a:ext cx="4104456" cy="4010000"/>
          </a:xfrm>
        </p:spPr>
        <p:txBody>
          <a:bodyPr>
            <a:normAutofit/>
          </a:bodyPr>
          <a:lstStyle/>
          <a:p>
            <a:pPr algn="l"/>
            <a:r>
              <a:rPr lang="en-GB" dirty="0" smtClean="0">
                <a:solidFill>
                  <a:schemeClr val="tx1"/>
                </a:solidFill>
              </a:rPr>
              <a:t>Adam Smith</a:t>
            </a:r>
          </a:p>
          <a:p>
            <a:pPr algn="l"/>
            <a:r>
              <a:rPr lang="en-GB" dirty="0" smtClean="0">
                <a:solidFill>
                  <a:schemeClr val="tx1"/>
                </a:solidFill>
              </a:rPr>
              <a:t>1723-1790</a:t>
            </a:r>
          </a:p>
          <a:p>
            <a:pPr algn="l"/>
            <a:endParaRPr lang="en-GB" dirty="0"/>
          </a:p>
        </p:txBody>
      </p:sp>
      <p:pic>
        <p:nvPicPr>
          <p:cNvPr id="4098" name="Picture 2" descr="http://upload.wikimedia.org/wikipedia/commons/0/0a/AdamSmith.jpg"/>
          <p:cNvPicPr>
            <a:picLocks noChangeAspect="1" noChangeArrowheads="1"/>
          </p:cNvPicPr>
          <p:nvPr/>
        </p:nvPicPr>
        <p:blipFill>
          <a:blip r:embed="rId3" cstate="print"/>
          <a:srcRect/>
          <a:stretch>
            <a:fillRect/>
          </a:stretch>
        </p:blipFill>
        <p:spPr bwMode="auto">
          <a:xfrm>
            <a:off x="395536" y="548680"/>
            <a:ext cx="3762375" cy="5619751"/>
          </a:xfrm>
          <a:prstGeom prst="rect">
            <a:avLst/>
          </a:prstGeom>
          <a:noFill/>
        </p:spPr>
      </p:pic>
    </p:spTree>
    <p:extLst>
      <p:ext uri="{BB962C8B-B14F-4D97-AF65-F5344CB8AC3E}">
        <p14:creationId xmlns:p14="http://schemas.microsoft.com/office/powerpoint/2010/main" xmlns="" val="39874840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ubtitle 2"/>
          <p:cNvSpPr>
            <a:spLocks noGrp="1"/>
          </p:cNvSpPr>
          <p:nvPr>
            <p:ph type="subTitle" idx="1"/>
          </p:nvPr>
        </p:nvSpPr>
        <p:spPr>
          <a:xfrm>
            <a:off x="2411760" y="620688"/>
            <a:ext cx="6048672" cy="4752528"/>
          </a:xfrm>
        </p:spPr>
        <p:txBody>
          <a:bodyPr>
            <a:normAutofit/>
          </a:bodyPr>
          <a:lstStyle/>
          <a:p>
            <a:pPr algn="l"/>
            <a:r>
              <a:rPr lang="en-GB" dirty="0" smtClean="0">
                <a:solidFill>
                  <a:schemeClr val="tx1"/>
                </a:solidFill>
              </a:rPr>
              <a:t>“It is not from the benevolence of the butcher, the brewer or the baker, that we expect our dinner, but from their regard to their own interest. We address ourselves, not to their humanity but to their self-love, and never talk to them of our own necessities but of their advantages.”</a:t>
            </a:r>
            <a:endParaRPr lang="en-GB" dirty="0">
              <a:solidFill>
                <a:schemeClr val="tx1"/>
              </a:solidFill>
            </a:endParaRPr>
          </a:p>
        </p:txBody>
      </p:sp>
      <p:pic>
        <p:nvPicPr>
          <p:cNvPr id="4098" name="Picture 2" descr="http://upload.wikimedia.org/wikipedia/commons/0/0a/AdamSmith.jpg"/>
          <p:cNvPicPr>
            <a:picLocks noChangeAspect="1" noChangeArrowheads="1"/>
          </p:cNvPicPr>
          <p:nvPr/>
        </p:nvPicPr>
        <p:blipFill>
          <a:blip r:embed="rId3" cstate="print"/>
          <a:srcRect/>
          <a:stretch>
            <a:fillRect/>
          </a:stretch>
        </p:blipFill>
        <p:spPr bwMode="auto">
          <a:xfrm>
            <a:off x="395537" y="548681"/>
            <a:ext cx="1512168" cy="225868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ubtitle 2"/>
          <p:cNvSpPr>
            <a:spLocks noGrp="1"/>
          </p:cNvSpPr>
          <p:nvPr>
            <p:ph type="subTitle" idx="1"/>
          </p:nvPr>
        </p:nvSpPr>
        <p:spPr>
          <a:xfrm>
            <a:off x="2411760" y="620688"/>
            <a:ext cx="6048672" cy="4752528"/>
          </a:xfrm>
        </p:spPr>
        <p:txBody>
          <a:bodyPr>
            <a:noAutofit/>
          </a:bodyPr>
          <a:lstStyle/>
          <a:p>
            <a:pPr algn="l"/>
            <a:r>
              <a:rPr lang="en-GB" dirty="0" smtClean="0">
                <a:solidFill>
                  <a:schemeClr val="tx1"/>
                </a:solidFill>
              </a:rPr>
              <a:t>“Every individual endeavours to employ his capital… he intends only his own gain, and he is in this, as in many other cases, led by an invisible hand to promote an end which was no part of his intention.”</a:t>
            </a:r>
            <a:endParaRPr lang="en-GB" dirty="0">
              <a:solidFill>
                <a:schemeClr val="tx1"/>
              </a:solidFill>
            </a:endParaRPr>
          </a:p>
        </p:txBody>
      </p:sp>
      <p:pic>
        <p:nvPicPr>
          <p:cNvPr id="4098" name="Picture 2" descr="http://upload.wikimedia.org/wikipedia/commons/0/0a/AdamSmith.jpg"/>
          <p:cNvPicPr>
            <a:picLocks noChangeAspect="1" noChangeArrowheads="1"/>
          </p:cNvPicPr>
          <p:nvPr/>
        </p:nvPicPr>
        <p:blipFill>
          <a:blip r:embed="rId3" cstate="print"/>
          <a:srcRect/>
          <a:stretch>
            <a:fillRect/>
          </a:stretch>
        </p:blipFill>
        <p:spPr bwMode="auto">
          <a:xfrm>
            <a:off x="395537" y="548681"/>
            <a:ext cx="1512168" cy="225868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6143" y="620688"/>
            <a:ext cx="4300841" cy="5256584"/>
          </a:xfrm>
          <a:prstGeom prst="rect">
            <a:avLst/>
          </a:prstGeom>
        </p:spPr>
      </p:pic>
      <p:sp>
        <p:nvSpPr>
          <p:cNvPr id="2" name="Rectangle 1"/>
          <p:cNvSpPr/>
          <p:nvPr/>
        </p:nvSpPr>
        <p:spPr>
          <a:xfrm>
            <a:off x="5004048" y="1052736"/>
            <a:ext cx="4572000" cy="1077218"/>
          </a:xfrm>
          <a:prstGeom prst="rect">
            <a:avLst/>
          </a:prstGeom>
        </p:spPr>
        <p:txBody>
          <a:bodyPr>
            <a:spAutoFit/>
          </a:bodyPr>
          <a:lstStyle/>
          <a:p>
            <a:r>
              <a:rPr lang="en-GB" sz="3200" dirty="0" err="1" smtClean="0"/>
              <a:t>Ayn</a:t>
            </a:r>
            <a:r>
              <a:rPr lang="en-GB" sz="3200" dirty="0" smtClean="0"/>
              <a:t> Rand</a:t>
            </a:r>
            <a:endParaRPr lang="en-GB" sz="3200" dirty="0"/>
          </a:p>
          <a:p>
            <a:r>
              <a:rPr lang="en-GB" sz="3200" dirty="0" smtClean="0"/>
              <a:t>1905-1982</a:t>
            </a:r>
            <a:endParaRPr lang="en-GB" sz="3200" dirty="0"/>
          </a:p>
        </p:txBody>
      </p:sp>
    </p:spTree>
    <p:extLst>
      <p:ext uri="{BB962C8B-B14F-4D97-AF65-F5344CB8AC3E}">
        <p14:creationId xmlns:p14="http://schemas.microsoft.com/office/powerpoint/2010/main" xmlns="" val="2861336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6144" y="836712"/>
            <a:ext cx="1944216" cy="2376264"/>
          </a:xfrm>
          <a:prstGeom prst="rect">
            <a:avLst/>
          </a:prstGeom>
        </p:spPr>
      </p:pic>
      <p:sp>
        <p:nvSpPr>
          <p:cNvPr id="3" name="TextBox 2"/>
          <p:cNvSpPr txBox="1"/>
          <p:nvPr/>
        </p:nvSpPr>
        <p:spPr>
          <a:xfrm>
            <a:off x="2699792" y="856910"/>
            <a:ext cx="5832648" cy="5293757"/>
          </a:xfrm>
          <a:prstGeom prst="rect">
            <a:avLst/>
          </a:prstGeom>
          <a:noFill/>
        </p:spPr>
        <p:txBody>
          <a:bodyPr wrap="square" rtlCol="0">
            <a:spAutoFit/>
          </a:bodyPr>
          <a:lstStyle/>
          <a:p>
            <a:r>
              <a:rPr lang="en-GB" sz="3200" dirty="0"/>
              <a:t>“Man—every man—is an end in himself, not a means to the ends of others; he must live for his own sake, neither sacrificing himself to others nor sacrificing others to himself; he must work for his rational self-interest, with the achievement of his own happiness as the highest moral purpose of his life.”</a:t>
            </a:r>
          </a:p>
          <a:p>
            <a:endParaRPr lang="en-GB" dirty="0"/>
          </a:p>
        </p:txBody>
      </p:sp>
    </p:spTree>
    <p:extLst>
      <p:ext uri="{BB962C8B-B14F-4D97-AF65-F5344CB8AC3E}">
        <p14:creationId xmlns:p14="http://schemas.microsoft.com/office/powerpoint/2010/main" xmlns="" val="32161216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i80.photobucket.com/albums/j186/DonaldDouglas/Americaneocon/IMG_0215-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8914"/>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841111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3.bp.blogspot.com/_GbdBrEceVG4/TTGFPyZ5iWI/AAAAAAAABuQ/uyRuy62Hf9c/s1600/greenspan0114759_2-771388.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5039" t="1927" r="1837" b="175"/>
          <a:stretch/>
        </p:blipFill>
        <p:spPr bwMode="auto">
          <a:xfrm>
            <a:off x="0" y="1"/>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012429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3779912" y="1340768"/>
            <a:ext cx="5128392" cy="584775"/>
          </a:xfrm>
          <a:prstGeom prst="rect">
            <a:avLst/>
          </a:prstGeom>
          <a:noFill/>
        </p:spPr>
        <p:txBody>
          <a:bodyPr wrap="none" rtlCol="0">
            <a:spAutoFit/>
          </a:bodyPr>
          <a:lstStyle/>
          <a:p>
            <a:r>
              <a:rPr lang="en-GB" sz="3200" dirty="0" smtClean="0"/>
              <a:t>2. Capitalism exploits workers</a:t>
            </a:r>
            <a:endParaRPr lang="en-GB" sz="3200" dirty="0"/>
          </a:p>
        </p:txBody>
      </p:sp>
    </p:spTree>
    <p:extLst>
      <p:ext uri="{BB962C8B-B14F-4D97-AF65-F5344CB8AC3E}">
        <p14:creationId xmlns:p14="http://schemas.microsoft.com/office/powerpoint/2010/main" xmlns="" val="958514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0" name="Picture 2" descr="http://3.bp.blogspot.com/_44fPDMi1Gzc/S_iH_11N9BI/AAAAAAAAFQQ/eixw-coCc4M/s1600/Karl+Marx.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8912" y="637752"/>
            <a:ext cx="4562475" cy="574357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5144941" y="620688"/>
            <a:ext cx="2520280" cy="1077218"/>
          </a:xfrm>
          <a:prstGeom prst="rect">
            <a:avLst/>
          </a:prstGeom>
          <a:noFill/>
        </p:spPr>
        <p:txBody>
          <a:bodyPr wrap="square" rtlCol="0">
            <a:spAutoFit/>
          </a:bodyPr>
          <a:lstStyle/>
          <a:p>
            <a:r>
              <a:rPr lang="en-GB" sz="3200" dirty="0" smtClean="0"/>
              <a:t>Karl Marx</a:t>
            </a:r>
          </a:p>
          <a:p>
            <a:r>
              <a:rPr lang="en-GB" sz="3200" dirty="0" smtClean="0"/>
              <a:t>1818 - 1883</a:t>
            </a:r>
            <a:endParaRPr lang="en-GB" sz="3200" dirty="0"/>
          </a:p>
        </p:txBody>
      </p:sp>
    </p:spTree>
    <p:extLst>
      <p:ext uri="{BB962C8B-B14F-4D97-AF65-F5344CB8AC3E}">
        <p14:creationId xmlns:p14="http://schemas.microsoft.com/office/powerpoint/2010/main" xmlns="" val="3244738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owni.fr/files/2011/05/propagande-histoire-clef.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964" r="4633"/>
          <a:stretch/>
        </p:blipFill>
        <p:spPr bwMode="auto">
          <a:xfrm>
            <a:off x="-1" y="44624"/>
            <a:ext cx="9144001" cy="66693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208319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descr="http://www.policymic.com/articles/9459/phot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548680"/>
            <a:ext cx="9144000" cy="580352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368686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TextBox 2"/>
          <p:cNvSpPr txBox="1"/>
          <p:nvPr/>
        </p:nvSpPr>
        <p:spPr>
          <a:xfrm>
            <a:off x="4103948" y="1375250"/>
            <a:ext cx="4680520" cy="1569660"/>
          </a:xfrm>
          <a:prstGeom prst="rect">
            <a:avLst/>
          </a:prstGeom>
          <a:noFill/>
        </p:spPr>
        <p:txBody>
          <a:bodyPr wrap="square" rtlCol="0">
            <a:spAutoFit/>
          </a:bodyPr>
          <a:lstStyle/>
          <a:p>
            <a:r>
              <a:rPr lang="en-GB" sz="3200" dirty="0" smtClean="0"/>
              <a:t>3. Capitalism can’t give us the things we hope for, such as ending poverty</a:t>
            </a:r>
          </a:p>
        </p:txBody>
      </p:sp>
    </p:spTree>
    <p:extLst>
      <p:ext uri="{BB962C8B-B14F-4D97-AF65-F5344CB8AC3E}">
        <p14:creationId xmlns:p14="http://schemas.microsoft.com/office/powerpoint/2010/main" xmlns="" val="1410830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k-gdp.jpg"/>
          <p:cNvPicPr>
            <a:picLocks noChangeAspect="1"/>
          </p:cNvPicPr>
          <p:nvPr/>
        </p:nvPicPr>
        <p:blipFill>
          <a:blip r:embed="rId2" cstate="print"/>
          <a:stretch>
            <a:fillRect/>
          </a:stretch>
        </p:blipFill>
        <p:spPr>
          <a:xfrm>
            <a:off x="0" y="1196752"/>
            <a:ext cx="9072374" cy="360995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makewealthhistory.files.wordpress.com/2009/12/poverty-in-uk1.jpg?w=500&amp;h=295&amp;h=295"/>
          <p:cNvPicPr>
            <a:picLocks noChangeAspect="1" noChangeArrowheads="1"/>
          </p:cNvPicPr>
          <p:nvPr/>
        </p:nvPicPr>
        <p:blipFill>
          <a:blip r:embed="rId2" cstate="print"/>
          <a:srcRect/>
          <a:stretch>
            <a:fillRect/>
          </a:stretch>
        </p:blipFill>
        <p:spPr bwMode="auto">
          <a:xfrm>
            <a:off x="755576" y="1052736"/>
            <a:ext cx="7128792" cy="4205989"/>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makewealthhistory.files.wordpress.com/2009/12/wealth.jpg?w=500&amp;h=308&amp;h=308"/>
          <p:cNvPicPr>
            <a:picLocks noChangeAspect="1" noChangeArrowheads="1"/>
          </p:cNvPicPr>
          <p:nvPr/>
        </p:nvPicPr>
        <p:blipFill>
          <a:blip r:embed="rId2" cstate="print"/>
          <a:srcRect/>
          <a:stretch>
            <a:fillRect/>
          </a:stretch>
        </p:blipFill>
        <p:spPr bwMode="auto">
          <a:xfrm>
            <a:off x="1259632" y="1124744"/>
            <a:ext cx="6840760" cy="421391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2.bp.blogspot.com/-y7FfXFfv-As/T1t_6wzV4aI/AAAAAAAAAZM/NcI-aBH9KoY/s640/UK+Income.JPG"/>
          <p:cNvPicPr>
            <a:picLocks noChangeAspect="1" noChangeArrowheads="1"/>
          </p:cNvPicPr>
          <p:nvPr/>
        </p:nvPicPr>
        <p:blipFill>
          <a:blip r:embed="rId2" cstate="print"/>
          <a:srcRect/>
          <a:stretch>
            <a:fillRect/>
          </a:stretch>
        </p:blipFill>
        <p:spPr bwMode="auto">
          <a:xfrm>
            <a:off x="1547664" y="980728"/>
            <a:ext cx="6048672" cy="471916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3995936" y="1322999"/>
            <a:ext cx="4532844" cy="584775"/>
          </a:xfrm>
          <a:prstGeom prst="rect">
            <a:avLst/>
          </a:prstGeom>
          <a:noFill/>
        </p:spPr>
        <p:txBody>
          <a:bodyPr wrap="none" rtlCol="0">
            <a:spAutoFit/>
          </a:bodyPr>
          <a:lstStyle/>
          <a:p>
            <a:r>
              <a:rPr lang="en-GB" sz="3200" dirty="0" smtClean="0"/>
              <a:t>4. Capitalism will eat itself</a:t>
            </a:r>
            <a:endParaRPr lang="en-GB" sz="3200" dirty="0"/>
          </a:p>
        </p:txBody>
      </p:sp>
    </p:spTree>
    <p:extLst>
      <p:ext uri="{BB962C8B-B14F-4D97-AF65-F5344CB8AC3E}">
        <p14:creationId xmlns:p14="http://schemas.microsoft.com/office/powerpoint/2010/main" xmlns="" val="2711181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e Impossible Hamster.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a:off x="429794" y="836712"/>
            <a:ext cx="8174654" cy="459824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makewealthhistory.files.wordpress.com/2012/05/footprint-2012.jpg?w=610"/>
          <p:cNvPicPr>
            <a:picLocks noChangeAspect="1" noChangeArrowheads="1"/>
          </p:cNvPicPr>
          <p:nvPr/>
        </p:nvPicPr>
        <p:blipFill>
          <a:blip r:embed="rId2" cstate="print"/>
          <a:srcRect/>
          <a:stretch>
            <a:fillRect/>
          </a:stretch>
        </p:blipFill>
        <p:spPr bwMode="auto">
          <a:xfrm>
            <a:off x="683568" y="980728"/>
            <a:ext cx="7740352" cy="4625968"/>
          </a:xfrm>
          <a:prstGeom prst="rect">
            <a:avLst/>
          </a:prstGeom>
          <a:noFill/>
        </p:spPr>
      </p:pic>
    </p:spTree>
    <p:extLst>
      <p:ext uri="{BB962C8B-B14F-4D97-AF65-F5344CB8AC3E}">
        <p14:creationId xmlns:p14="http://schemas.microsoft.com/office/powerpoint/2010/main" xmlns="" val="30114206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thesundayleader.lk/wp-content/uploads/2010/10/rescuers-test-rescue-equipment-drills-reach-the-shelter-of-the-33-trapped-miners-in-the-san-jose-mine-chile-pic-rex-41737914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50385" y="4367685"/>
            <a:ext cx="2817760" cy="2183232"/>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http://bulletproofoutlaws.com/wordpress/wp-content/uploads/2011/09/stockcrash.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50384" y="2374020"/>
            <a:ext cx="2817760" cy="1930166"/>
          </a:xfrm>
          <a:prstGeom prst="rect">
            <a:avLst/>
          </a:prstGeom>
          <a:noFill/>
          <a:extLst>
            <a:ext uri="{909E8E84-426E-40DD-AFC4-6F175D3DCCD1}">
              <a14:hiddenFill xmlns:a14="http://schemas.microsoft.com/office/drawing/2010/main" xmlns="">
                <a:solidFill>
                  <a:srgbClr val="FFFFFF"/>
                </a:solidFill>
              </a14:hiddenFill>
            </a:ext>
          </a:extLst>
        </p:spPr>
      </p:pic>
      <p:pic>
        <p:nvPicPr>
          <p:cNvPr id="3080" name="Picture 8" descr="http://images.icnetwork.co.uk/upl/icwales2/jun2012/3/3/image-11-for-floods-clean-up-starts-in-talybont-pictures-gallery-166186265.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496" y="2374020"/>
            <a:ext cx="2901557" cy="1930166"/>
          </a:xfrm>
          <a:prstGeom prst="rect">
            <a:avLst/>
          </a:prstGeom>
          <a:noFill/>
          <a:extLst>
            <a:ext uri="{909E8E84-426E-40DD-AFC4-6F175D3DCCD1}">
              <a14:hiddenFill xmlns:a14="http://schemas.microsoft.com/office/drawing/2010/main" xmlns="">
                <a:solidFill>
                  <a:srgbClr val="FFFFFF"/>
                </a:solidFill>
              </a14:hiddenFill>
            </a:ext>
          </a:extLst>
        </p:spPr>
      </p:pic>
      <p:pic>
        <p:nvPicPr>
          <p:cNvPr id="3082" name="Picture 10" descr="http://static.guim.co.uk/sys-images/Guardian/Pix/pictures/2011/3/16/1300286037425/Petrol-prices-007.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940152" y="2374019"/>
            <a:ext cx="3167365" cy="1900419"/>
          </a:xfrm>
          <a:prstGeom prst="rect">
            <a:avLst/>
          </a:prstGeom>
          <a:noFill/>
          <a:extLst>
            <a:ext uri="{909E8E84-426E-40DD-AFC4-6F175D3DCCD1}">
              <a14:hiddenFill xmlns:a14="http://schemas.microsoft.com/office/drawing/2010/main" xmlns="">
                <a:solidFill>
                  <a:srgbClr val="FFFFFF"/>
                </a:solidFill>
              </a14:hiddenFill>
            </a:ext>
          </a:extLst>
        </p:spPr>
      </p:pic>
      <p:pic>
        <p:nvPicPr>
          <p:cNvPr id="3084" name="Picture 12" descr="http://news.images.itv.com/image/file/29007/article_c4836f301e87d826_1336757818_9j-4aaqsk.jpe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5497" y="4365104"/>
            <a:ext cx="2913280" cy="2185812"/>
          </a:xfrm>
          <a:prstGeom prst="rect">
            <a:avLst/>
          </a:prstGeom>
          <a:noFill/>
          <a:extLst>
            <a:ext uri="{909E8E84-426E-40DD-AFC4-6F175D3DCCD1}">
              <a14:hiddenFill xmlns:a14="http://schemas.microsoft.com/office/drawing/2010/main" xmlns="">
                <a:solidFill>
                  <a:srgbClr val="FFFFFF"/>
                </a:solidFill>
              </a14:hiddenFill>
            </a:ext>
          </a:extLst>
        </p:spPr>
      </p:pic>
      <p:pic>
        <p:nvPicPr>
          <p:cNvPr id="3086" name="Picture 14" descr="http://www.eoearth.org/files/113701_113800/113736/Deepwater_horizon_platform_sinking.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940152" y="4368139"/>
            <a:ext cx="3167365" cy="2182778"/>
          </a:xfrm>
          <a:prstGeom prst="rect">
            <a:avLst/>
          </a:prstGeom>
          <a:noFill/>
          <a:extLst>
            <a:ext uri="{909E8E84-426E-40DD-AFC4-6F175D3DCCD1}">
              <a14:hiddenFill xmlns:a14="http://schemas.microsoft.com/office/drawing/2010/main" xmlns="">
                <a:solidFill>
                  <a:srgbClr val="FFFFFF"/>
                </a:solidFill>
              </a14:hiddenFill>
            </a:ext>
          </a:extLst>
        </p:spPr>
      </p:pic>
      <p:pic>
        <p:nvPicPr>
          <p:cNvPr id="3088" name="Picture 16" descr="http://www.culture24.org.uk/asset_arena/3/67/86/268763/v0_master.jpg"/>
          <p:cNvPicPr>
            <a:picLocks noChangeAspect="1" noChangeArrowheads="1"/>
          </p:cNvPicPr>
          <p:nvPr/>
        </p:nvPicPr>
        <p:blipFill rotWithShape="1">
          <a:blip r:embed="rId8" cstate="print">
            <a:extLst>
              <a:ext uri="{28A0092B-C50C-407E-A947-70E740481C1C}">
                <a14:useLocalDpi xmlns:a14="http://schemas.microsoft.com/office/drawing/2010/main" xmlns="" val="0"/>
              </a:ext>
            </a:extLst>
          </a:blip>
          <a:srcRect t="11051"/>
          <a:stretch/>
        </p:blipFill>
        <p:spPr bwMode="auto">
          <a:xfrm>
            <a:off x="35497" y="188640"/>
            <a:ext cx="2901556" cy="2116056"/>
          </a:xfrm>
          <a:prstGeom prst="rect">
            <a:avLst/>
          </a:prstGeom>
          <a:noFill/>
          <a:extLst>
            <a:ext uri="{909E8E84-426E-40DD-AFC4-6F175D3DCCD1}">
              <a14:hiddenFill xmlns:a14="http://schemas.microsoft.com/office/drawing/2010/main" xmlns="">
                <a:solidFill>
                  <a:srgbClr val="FFFFFF"/>
                </a:solidFill>
              </a14:hiddenFill>
            </a:ext>
          </a:extLst>
        </p:spPr>
      </p:pic>
      <p:pic>
        <p:nvPicPr>
          <p:cNvPr id="3090" name="Picture 18" descr="http://www.japanfocus.org/data/chinawatershortage.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050384" y="188640"/>
            <a:ext cx="2817760" cy="2116056"/>
          </a:xfrm>
          <a:prstGeom prst="rect">
            <a:avLst/>
          </a:prstGeom>
          <a:noFill/>
          <a:extLst>
            <a:ext uri="{909E8E84-426E-40DD-AFC4-6F175D3DCCD1}">
              <a14:hiddenFill xmlns:a14="http://schemas.microsoft.com/office/drawing/2010/main" xmlns="">
                <a:solidFill>
                  <a:srgbClr val="FFFFFF"/>
                </a:solidFill>
              </a14:hiddenFill>
            </a:ext>
          </a:extLst>
        </p:spPr>
      </p:pic>
      <p:pic>
        <p:nvPicPr>
          <p:cNvPr id="3092" name="Picture 20" descr="http://25.media.tumblr.com/tumblr_la1rmj0auc1qe7c7do1_500.jp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940151" y="188640"/>
            <a:ext cx="3167365" cy="21160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726244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259632" y="1196752"/>
            <a:ext cx="6408712" cy="4010000"/>
          </a:xfrm>
        </p:spPr>
        <p:txBody>
          <a:bodyPr>
            <a:normAutofit/>
          </a:bodyPr>
          <a:lstStyle/>
          <a:p>
            <a:pPr algn="l"/>
            <a:r>
              <a:rPr lang="en-GB" dirty="0" smtClean="0">
                <a:solidFill>
                  <a:schemeClr val="tx1"/>
                </a:solidFill>
              </a:rPr>
              <a:t>Is capitalism evil?</a:t>
            </a:r>
          </a:p>
          <a:p>
            <a:pPr algn="l"/>
            <a:endParaRPr lang="en-GB" dirty="0">
              <a:solidFill>
                <a:schemeClr val="tx1"/>
              </a:solidFill>
            </a:endParaRPr>
          </a:p>
          <a:p>
            <a:pPr algn="l">
              <a:buFont typeface="Arial" pitchFamily="34" charset="0"/>
              <a:buChar char="•"/>
            </a:pPr>
            <a:r>
              <a:rPr lang="en-GB" dirty="0" smtClean="0">
                <a:solidFill>
                  <a:schemeClr val="tx1"/>
                </a:solidFill>
              </a:rPr>
              <a:t>Capitalism is based on selfishness</a:t>
            </a:r>
            <a:endParaRPr lang="en-GB" dirty="0">
              <a:solidFill>
                <a:schemeClr val="tx1"/>
              </a:solidFill>
            </a:endParaRPr>
          </a:p>
          <a:p>
            <a:pPr algn="l">
              <a:buFont typeface="Arial" pitchFamily="34" charset="0"/>
              <a:buChar char="•"/>
            </a:pPr>
            <a:r>
              <a:rPr lang="en-GB" dirty="0" smtClean="0">
                <a:solidFill>
                  <a:schemeClr val="tx1"/>
                </a:solidFill>
              </a:rPr>
              <a:t>Capitalism exploits labour</a:t>
            </a:r>
          </a:p>
          <a:p>
            <a:pPr algn="l">
              <a:buFont typeface="Arial" pitchFamily="34" charset="0"/>
              <a:buChar char="•"/>
            </a:pPr>
            <a:r>
              <a:rPr lang="en-GB" dirty="0" smtClean="0">
                <a:solidFill>
                  <a:schemeClr val="tx1"/>
                </a:solidFill>
              </a:rPr>
              <a:t>Capitalism can’t end poverty</a:t>
            </a:r>
          </a:p>
          <a:p>
            <a:pPr algn="l">
              <a:buFont typeface="Arial" pitchFamily="34" charset="0"/>
              <a:buChar char="•"/>
            </a:pPr>
            <a:r>
              <a:rPr lang="en-GB" dirty="0" smtClean="0">
                <a:solidFill>
                  <a:schemeClr val="tx1"/>
                </a:solidFill>
              </a:rPr>
              <a:t>Capitalism will eat itself</a:t>
            </a:r>
          </a:p>
          <a:p>
            <a:pPr algn="l">
              <a:buFont typeface="Arial" pitchFamily="34" charset="0"/>
              <a:buChar char="•"/>
            </a:pPr>
            <a:endParaRPr lang="en-GB" dirty="0">
              <a:solidFill>
                <a:schemeClr val="tx1"/>
              </a:solidFill>
            </a:endParaRPr>
          </a:p>
          <a:p>
            <a:pPr algn="l"/>
            <a:endParaRPr lang="en-GB" dirty="0">
              <a:solidFill>
                <a:schemeClr val="tx1"/>
              </a:solidFill>
            </a:endParaRPr>
          </a:p>
        </p:txBody>
      </p:sp>
    </p:spTree>
    <p:extLst>
      <p:ext uri="{BB962C8B-B14F-4D97-AF65-F5344CB8AC3E}">
        <p14:creationId xmlns:p14="http://schemas.microsoft.com/office/powerpoint/2010/main" xmlns="" val="25015739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59632" y="1196752"/>
            <a:ext cx="6408712" cy="4010000"/>
          </a:xfrm>
        </p:spPr>
        <p:txBody>
          <a:bodyPr>
            <a:normAutofit/>
          </a:bodyPr>
          <a:lstStyle/>
          <a:p>
            <a:pPr algn="l">
              <a:buFont typeface="Arial" pitchFamily="34" charset="0"/>
              <a:buChar char="•"/>
            </a:pPr>
            <a:endParaRPr lang="en-GB" dirty="0">
              <a:solidFill>
                <a:schemeClr val="tx1"/>
              </a:solidFill>
            </a:endParaRPr>
          </a:p>
          <a:p>
            <a:pPr algn="l"/>
            <a:endParaRPr lang="en-GB" dirty="0">
              <a:solidFill>
                <a:schemeClr val="tx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6665" y="620688"/>
            <a:ext cx="7943850" cy="5229225"/>
          </a:xfrm>
          <a:prstGeom prst="rect">
            <a:avLst/>
          </a:prstGeom>
        </p:spPr>
      </p:pic>
    </p:spTree>
    <p:extLst>
      <p:ext uri="{BB962C8B-B14F-4D97-AF65-F5344CB8AC3E}">
        <p14:creationId xmlns:p14="http://schemas.microsoft.com/office/powerpoint/2010/main" xmlns="" val="3572740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1243</TotalTime>
  <Words>329</Words>
  <Application>Microsoft Office PowerPoint</Application>
  <PresentationFormat>On-screen Show (4:3)</PresentationFormat>
  <Paragraphs>37</Paragraphs>
  <Slides>31</Slides>
  <Notes>0</Notes>
  <HiddenSlides>0</HiddenSlides>
  <MMClips>1</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Lou and Jem</dc:creator>
  <cp:lastModifiedBy>Lou and Jem</cp:lastModifiedBy>
  <cp:revision>47</cp:revision>
  <dcterms:created xsi:type="dcterms:W3CDTF">2012-06-10T08:54:39Z</dcterms:created>
  <dcterms:modified xsi:type="dcterms:W3CDTF">2012-06-14T14:48:28Z</dcterms:modified>
</cp:coreProperties>
</file>