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60" r:id="rId3"/>
    <p:sldId id="261" r:id="rId4"/>
    <p:sldId id="265" r:id="rId5"/>
    <p:sldId id="256" r:id="rId6"/>
    <p:sldId id="262" r:id="rId7"/>
    <p:sldId id="266" r:id="rId8"/>
    <p:sldId id="267" r:id="rId9"/>
    <p:sldId id="257" r:id="rId10"/>
    <p:sldId id="263" r:id="rId11"/>
    <p:sldId id="269" r:id="rId12"/>
    <p:sldId id="268" r:id="rId13"/>
    <p:sldId id="258" r:id="rId14"/>
    <p:sldId id="264" r:id="rId15"/>
    <p:sldId id="270" r:id="rId16"/>
    <p:sldId id="271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65"/>
    <p:restoredTop sz="94643"/>
  </p:normalViewPr>
  <p:slideViewPr>
    <p:cSldViewPr snapToGrid="0" snapToObjects="1">
      <p:cViewPr varScale="1">
        <p:scale>
          <a:sx n="72" d="100"/>
          <a:sy n="72" d="100"/>
        </p:scale>
        <p:origin x="7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0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8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85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81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1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11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9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4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0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E377-62C0-B64E-8D62-A8D2495E045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4D072-28B5-E842-BED2-DD4640713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89" y="2627500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480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39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198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739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663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237" y="2650669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51"/>
          <p:cNvSpPr txBox="1">
            <a:spLocks noChangeArrowheads="1"/>
          </p:cNvSpPr>
          <p:nvPr/>
        </p:nvSpPr>
        <p:spPr bwMode="auto">
          <a:xfrm>
            <a:off x="709052" y="392045"/>
            <a:ext cx="92757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WORLD POPULATION  (7 billion) </a:t>
            </a:r>
          </a:p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by four income levels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7605A9FA-68E7-484B-9DE1-09386B46A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859" y="6305548"/>
            <a:ext cx="2571652" cy="3693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E27CDF-068A-4D37-8352-87E073600356}"/>
              </a:ext>
            </a:extLst>
          </p:cNvPr>
          <p:cNvSpPr txBox="1"/>
          <p:nvPr/>
        </p:nvSpPr>
        <p:spPr>
          <a:xfrm>
            <a:off x="8927087" y="5945088"/>
            <a:ext cx="3175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Images from Dollar Street, a project from</a:t>
            </a:r>
          </a:p>
        </p:txBody>
      </p:sp>
    </p:spTree>
    <p:extLst>
      <p:ext uri="{BB962C8B-B14F-4D97-AF65-F5344CB8AC3E}">
        <p14:creationId xmlns:p14="http://schemas.microsoft.com/office/powerpoint/2010/main" val="205159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EBD66C-10BC-4D3B-9789-7DEA05D68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31" r="18409" b="10890"/>
          <a:stretch/>
        </p:blipFill>
        <p:spPr>
          <a:xfrm>
            <a:off x="643467" y="1264574"/>
            <a:ext cx="10905066" cy="4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3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F30F00-AA6D-4E66-BC49-7349416BC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7" t="31304" r="2045" b="10890"/>
          <a:stretch/>
        </p:blipFill>
        <p:spPr>
          <a:xfrm>
            <a:off x="643467" y="1597792"/>
            <a:ext cx="10905066" cy="366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66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FF0C20-2E94-46BF-AA46-125C42FFEC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3" t="30698" r="1818" b="10688"/>
          <a:stretch/>
        </p:blipFill>
        <p:spPr>
          <a:xfrm>
            <a:off x="643467" y="1578713"/>
            <a:ext cx="10905066" cy="370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8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 bwMode="auto">
          <a:xfrm>
            <a:off x="709052" y="4453154"/>
            <a:ext cx="11089570" cy="0"/>
          </a:xfrm>
          <a:prstGeom prst="straightConnector1">
            <a:avLst/>
          </a:prstGeom>
          <a:ln w="57150" cmpd="sng">
            <a:solidFill>
              <a:srgbClr val="93BAD5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188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51"/>
          <p:cNvSpPr txBox="1">
            <a:spLocks noChangeArrowheads="1"/>
          </p:cNvSpPr>
          <p:nvPr/>
        </p:nvSpPr>
        <p:spPr bwMode="auto">
          <a:xfrm>
            <a:off x="709052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L1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3263596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 flipV="1">
            <a:off x="6166698" y="2384754"/>
            <a:ext cx="0" cy="2270195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9069797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51"/>
          <p:cNvSpPr txBox="1">
            <a:spLocks noChangeArrowheads="1"/>
          </p:cNvSpPr>
          <p:nvPr/>
        </p:nvSpPr>
        <p:spPr bwMode="auto">
          <a:xfrm>
            <a:off x="3458916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L2</a:t>
            </a:r>
          </a:p>
        </p:txBody>
      </p:sp>
      <p:sp>
        <p:nvSpPr>
          <p:cNvPr id="19" name="TextBox 151"/>
          <p:cNvSpPr txBox="1">
            <a:spLocks noChangeArrowheads="1"/>
          </p:cNvSpPr>
          <p:nvPr/>
        </p:nvSpPr>
        <p:spPr bwMode="auto">
          <a:xfrm>
            <a:off x="6402013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L3</a:t>
            </a:r>
          </a:p>
        </p:txBody>
      </p:sp>
      <p:sp>
        <p:nvSpPr>
          <p:cNvPr id="20" name="TextBox 151"/>
          <p:cNvSpPr txBox="1">
            <a:spLocks noChangeArrowheads="1"/>
          </p:cNvSpPr>
          <p:nvPr/>
        </p:nvSpPr>
        <p:spPr bwMode="auto">
          <a:xfrm>
            <a:off x="9069797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L4</a:t>
            </a:r>
          </a:p>
        </p:txBody>
      </p:sp>
      <p:sp>
        <p:nvSpPr>
          <p:cNvPr id="22" name="TextBox 151"/>
          <p:cNvSpPr txBox="1">
            <a:spLocks noChangeArrowheads="1"/>
          </p:cNvSpPr>
          <p:nvPr/>
        </p:nvSpPr>
        <p:spPr bwMode="auto">
          <a:xfrm>
            <a:off x="709052" y="392045"/>
            <a:ext cx="92757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WORLD POPULATION  (7 billion) </a:t>
            </a:r>
          </a:p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by four income levels</a:t>
            </a:r>
          </a:p>
        </p:txBody>
      </p:sp>
      <p:sp>
        <p:nvSpPr>
          <p:cNvPr id="24" name="TextBox 151"/>
          <p:cNvSpPr txBox="1">
            <a:spLocks noChangeArrowheads="1"/>
          </p:cNvSpPr>
          <p:nvPr/>
        </p:nvSpPr>
        <p:spPr bwMode="auto">
          <a:xfrm>
            <a:off x="765672" y="5242515"/>
            <a:ext cx="2554544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Low Income</a:t>
            </a:r>
          </a:p>
          <a:p>
            <a:pPr algn="ctr" eaLnBrk="1"/>
            <a:r>
              <a:rPr lang="en-US" altLang="x-none" sz="2000" dirty="0">
                <a:solidFill>
                  <a:srgbClr val="7CA4BD"/>
                </a:solidFill>
                <a:latin typeface="Arial Rounded MT Bold" charset="0"/>
              </a:rPr>
              <a:t>(Extreme poverty)</a:t>
            </a:r>
          </a:p>
        </p:txBody>
      </p:sp>
      <p:sp>
        <p:nvSpPr>
          <p:cNvPr id="25" name="TextBox 151"/>
          <p:cNvSpPr txBox="1">
            <a:spLocks noChangeArrowheads="1"/>
          </p:cNvSpPr>
          <p:nvPr/>
        </p:nvSpPr>
        <p:spPr bwMode="auto">
          <a:xfrm>
            <a:off x="9069796" y="5242515"/>
            <a:ext cx="25545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High Income</a:t>
            </a:r>
          </a:p>
        </p:txBody>
      </p:sp>
      <p:sp>
        <p:nvSpPr>
          <p:cNvPr id="26" name="TextBox 151"/>
          <p:cNvSpPr txBox="1">
            <a:spLocks noChangeArrowheads="1"/>
          </p:cNvSpPr>
          <p:nvPr/>
        </p:nvSpPr>
        <p:spPr bwMode="auto">
          <a:xfrm>
            <a:off x="4054984" y="5242515"/>
            <a:ext cx="422342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Middle</a:t>
            </a:r>
          </a:p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1516173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B4AC03-AB3B-493E-896F-1CFED60FC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" t="30293" r="1477" b="10688"/>
          <a:stretch/>
        </p:blipFill>
        <p:spPr>
          <a:xfrm>
            <a:off x="643467" y="1574612"/>
            <a:ext cx="10905066" cy="370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0E4776-31EF-4399-B137-8A0288785F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102" r="2159" b="10688"/>
          <a:stretch/>
        </p:blipFill>
        <p:spPr>
          <a:xfrm>
            <a:off x="643467" y="1604274"/>
            <a:ext cx="10905066" cy="36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72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8DDE0E-D2B5-42C0-BA0E-468A220FC8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20" r="1848" b="10809"/>
          <a:stretch/>
        </p:blipFill>
        <p:spPr>
          <a:xfrm>
            <a:off x="643467" y="1617524"/>
            <a:ext cx="10905066" cy="362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26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 bwMode="auto">
          <a:xfrm>
            <a:off x="709052" y="4453154"/>
            <a:ext cx="11089570" cy="0"/>
          </a:xfrm>
          <a:prstGeom prst="straightConnector1">
            <a:avLst/>
          </a:prstGeom>
          <a:ln w="57150" cmpd="sng">
            <a:solidFill>
              <a:srgbClr val="93BAD5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480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39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188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51"/>
          <p:cNvSpPr txBox="1">
            <a:spLocks noChangeArrowheads="1"/>
          </p:cNvSpPr>
          <p:nvPr/>
        </p:nvSpPr>
        <p:spPr bwMode="auto">
          <a:xfrm>
            <a:off x="709052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L1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3263596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 flipV="1">
            <a:off x="6166698" y="2384754"/>
            <a:ext cx="0" cy="2270195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9069797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51"/>
          <p:cNvSpPr txBox="1">
            <a:spLocks noChangeArrowheads="1"/>
          </p:cNvSpPr>
          <p:nvPr/>
        </p:nvSpPr>
        <p:spPr bwMode="auto">
          <a:xfrm>
            <a:off x="3458916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L2</a:t>
            </a:r>
          </a:p>
        </p:txBody>
      </p:sp>
      <p:sp>
        <p:nvSpPr>
          <p:cNvPr id="19" name="TextBox 151"/>
          <p:cNvSpPr txBox="1">
            <a:spLocks noChangeArrowheads="1"/>
          </p:cNvSpPr>
          <p:nvPr/>
        </p:nvSpPr>
        <p:spPr bwMode="auto">
          <a:xfrm>
            <a:off x="6402013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L3</a:t>
            </a:r>
          </a:p>
        </p:txBody>
      </p:sp>
      <p:sp>
        <p:nvSpPr>
          <p:cNvPr id="20" name="TextBox 151"/>
          <p:cNvSpPr txBox="1">
            <a:spLocks noChangeArrowheads="1"/>
          </p:cNvSpPr>
          <p:nvPr/>
        </p:nvSpPr>
        <p:spPr bwMode="auto">
          <a:xfrm>
            <a:off x="9069797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L4</a:t>
            </a:r>
          </a:p>
        </p:txBody>
      </p:sp>
      <p:sp>
        <p:nvSpPr>
          <p:cNvPr id="22" name="TextBox 151"/>
          <p:cNvSpPr txBox="1">
            <a:spLocks noChangeArrowheads="1"/>
          </p:cNvSpPr>
          <p:nvPr/>
        </p:nvSpPr>
        <p:spPr bwMode="auto">
          <a:xfrm>
            <a:off x="709052" y="392045"/>
            <a:ext cx="92757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WORLD POPULATION  (7 billion) </a:t>
            </a:r>
          </a:p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by four income levels</a:t>
            </a:r>
          </a:p>
        </p:txBody>
      </p:sp>
      <p:sp>
        <p:nvSpPr>
          <p:cNvPr id="24" name="TextBox 151"/>
          <p:cNvSpPr txBox="1">
            <a:spLocks noChangeArrowheads="1"/>
          </p:cNvSpPr>
          <p:nvPr/>
        </p:nvSpPr>
        <p:spPr bwMode="auto">
          <a:xfrm>
            <a:off x="765672" y="5242515"/>
            <a:ext cx="2554544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Low Income</a:t>
            </a:r>
          </a:p>
          <a:p>
            <a:pPr algn="ctr" eaLnBrk="1"/>
            <a:r>
              <a:rPr lang="en-US" altLang="x-none" sz="2000" dirty="0">
                <a:solidFill>
                  <a:srgbClr val="7CA4BD"/>
                </a:solidFill>
                <a:latin typeface="Arial Rounded MT Bold" charset="0"/>
              </a:rPr>
              <a:t>(Extreme poverty)</a:t>
            </a:r>
          </a:p>
        </p:txBody>
      </p:sp>
      <p:sp>
        <p:nvSpPr>
          <p:cNvPr id="25" name="TextBox 151"/>
          <p:cNvSpPr txBox="1">
            <a:spLocks noChangeArrowheads="1"/>
          </p:cNvSpPr>
          <p:nvPr/>
        </p:nvSpPr>
        <p:spPr bwMode="auto">
          <a:xfrm>
            <a:off x="9069796" y="5242515"/>
            <a:ext cx="25545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High Income</a:t>
            </a:r>
          </a:p>
        </p:txBody>
      </p:sp>
      <p:sp>
        <p:nvSpPr>
          <p:cNvPr id="26" name="TextBox 151"/>
          <p:cNvSpPr txBox="1">
            <a:spLocks noChangeArrowheads="1"/>
          </p:cNvSpPr>
          <p:nvPr/>
        </p:nvSpPr>
        <p:spPr bwMode="auto">
          <a:xfrm>
            <a:off x="4054984" y="5242515"/>
            <a:ext cx="422342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Middle</a:t>
            </a:r>
          </a:p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3348379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8BAD0C-008F-4748-8B1D-C9C364B414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910" r="1704" b="10689"/>
          <a:stretch/>
        </p:blipFill>
        <p:spPr>
          <a:xfrm>
            <a:off x="643467" y="1637963"/>
            <a:ext cx="10905066" cy="358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18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3F257A-F785-4BD8-8619-314882FA50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101" r="1818" b="10486"/>
          <a:stretch/>
        </p:blipFill>
        <p:spPr>
          <a:xfrm>
            <a:off x="643467" y="1604271"/>
            <a:ext cx="10905066" cy="364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40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00B7EC-67F5-489F-8429-BEE435C810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708" r="2159" b="10688"/>
          <a:stretch/>
        </p:blipFill>
        <p:spPr>
          <a:xfrm>
            <a:off x="643467" y="1623271"/>
            <a:ext cx="10905066" cy="36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28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 bwMode="auto">
          <a:xfrm>
            <a:off x="709052" y="4453154"/>
            <a:ext cx="11089570" cy="0"/>
          </a:xfrm>
          <a:prstGeom prst="straightConnector1">
            <a:avLst/>
          </a:prstGeom>
          <a:ln w="57150" cmpd="sng">
            <a:solidFill>
              <a:srgbClr val="93BAD5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480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39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188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51"/>
          <p:cNvSpPr txBox="1">
            <a:spLocks noChangeArrowheads="1"/>
          </p:cNvSpPr>
          <p:nvPr/>
        </p:nvSpPr>
        <p:spPr bwMode="auto">
          <a:xfrm>
            <a:off x="709052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L1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3263596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 flipV="1">
            <a:off x="6166698" y="2384754"/>
            <a:ext cx="0" cy="2270195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9069797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402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595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916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51"/>
          <p:cNvSpPr txBox="1">
            <a:spLocks noChangeArrowheads="1"/>
          </p:cNvSpPr>
          <p:nvPr/>
        </p:nvSpPr>
        <p:spPr bwMode="auto">
          <a:xfrm>
            <a:off x="3458916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L2</a:t>
            </a:r>
          </a:p>
        </p:txBody>
      </p:sp>
      <p:sp>
        <p:nvSpPr>
          <p:cNvPr id="19" name="TextBox 151"/>
          <p:cNvSpPr txBox="1">
            <a:spLocks noChangeArrowheads="1"/>
          </p:cNvSpPr>
          <p:nvPr/>
        </p:nvSpPr>
        <p:spPr bwMode="auto">
          <a:xfrm>
            <a:off x="6402013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L3</a:t>
            </a:r>
          </a:p>
        </p:txBody>
      </p:sp>
      <p:sp>
        <p:nvSpPr>
          <p:cNvPr id="20" name="TextBox 151"/>
          <p:cNvSpPr txBox="1">
            <a:spLocks noChangeArrowheads="1"/>
          </p:cNvSpPr>
          <p:nvPr/>
        </p:nvSpPr>
        <p:spPr bwMode="auto">
          <a:xfrm>
            <a:off x="9069797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L4</a:t>
            </a:r>
          </a:p>
        </p:txBody>
      </p:sp>
      <p:sp>
        <p:nvSpPr>
          <p:cNvPr id="22" name="TextBox 151"/>
          <p:cNvSpPr txBox="1">
            <a:spLocks noChangeArrowheads="1"/>
          </p:cNvSpPr>
          <p:nvPr/>
        </p:nvSpPr>
        <p:spPr bwMode="auto">
          <a:xfrm>
            <a:off x="709052" y="392045"/>
            <a:ext cx="92757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WORLD POPULATION  (7 billion) </a:t>
            </a:r>
          </a:p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by four income levels</a:t>
            </a:r>
          </a:p>
        </p:txBody>
      </p:sp>
      <p:sp>
        <p:nvSpPr>
          <p:cNvPr id="24" name="TextBox 151"/>
          <p:cNvSpPr txBox="1">
            <a:spLocks noChangeArrowheads="1"/>
          </p:cNvSpPr>
          <p:nvPr/>
        </p:nvSpPr>
        <p:spPr bwMode="auto">
          <a:xfrm>
            <a:off x="765672" y="5242515"/>
            <a:ext cx="2554544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Low Income</a:t>
            </a:r>
          </a:p>
          <a:p>
            <a:pPr algn="ctr" eaLnBrk="1"/>
            <a:r>
              <a:rPr lang="en-US" altLang="x-none" sz="2000" dirty="0">
                <a:solidFill>
                  <a:srgbClr val="7CA4BD"/>
                </a:solidFill>
                <a:latin typeface="Arial Rounded MT Bold" charset="0"/>
              </a:rPr>
              <a:t>(Extreme poverty)</a:t>
            </a:r>
          </a:p>
        </p:txBody>
      </p:sp>
      <p:sp>
        <p:nvSpPr>
          <p:cNvPr id="25" name="TextBox 151"/>
          <p:cNvSpPr txBox="1">
            <a:spLocks noChangeArrowheads="1"/>
          </p:cNvSpPr>
          <p:nvPr/>
        </p:nvSpPr>
        <p:spPr bwMode="auto">
          <a:xfrm>
            <a:off x="9069796" y="5242515"/>
            <a:ext cx="25545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High Income</a:t>
            </a:r>
          </a:p>
        </p:txBody>
      </p:sp>
      <p:sp>
        <p:nvSpPr>
          <p:cNvPr id="26" name="TextBox 151"/>
          <p:cNvSpPr txBox="1">
            <a:spLocks noChangeArrowheads="1"/>
          </p:cNvSpPr>
          <p:nvPr/>
        </p:nvSpPr>
        <p:spPr bwMode="auto">
          <a:xfrm>
            <a:off x="4054984" y="5242515"/>
            <a:ext cx="422342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Middle</a:t>
            </a:r>
          </a:p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2717826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17EDD2-F012-4B41-A4EA-0371FCF40E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06" r="2273" b="10688"/>
          <a:stretch/>
        </p:blipFill>
        <p:spPr>
          <a:xfrm>
            <a:off x="643467" y="1614824"/>
            <a:ext cx="10905066" cy="362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8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C57B28-2331-4C30-928C-A90C9516D7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04" r="2045" b="10688"/>
          <a:stretch/>
        </p:blipFill>
        <p:spPr>
          <a:xfrm>
            <a:off x="643467" y="1612722"/>
            <a:ext cx="10905066" cy="363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69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6B0B13-DE26-443D-8E01-F99A57EC0D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707" r="1932" b="10891"/>
          <a:stretch/>
        </p:blipFill>
        <p:spPr>
          <a:xfrm>
            <a:off x="643467" y="1633767"/>
            <a:ext cx="10905066" cy="359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0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 bwMode="auto">
          <a:xfrm>
            <a:off x="709052" y="4453154"/>
            <a:ext cx="11089570" cy="0"/>
          </a:xfrm>
          <a:prstGeom prst="straightConnector1">
            <a:avLst/>
          </a:prstGeom>
          <a:ln w="57150" cmpd="sng">
            <a:solidFill>
              <a:srgbClr val="93BAD5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07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480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39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188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51"/>
          <p:cNvSpPr txBox="1">
            <a:spLocks noChangeArrowheads="1"/>
          </p:cNvSpPr>
          <p:nvPr/>
        </p:nvSpPr>
        <p:spPr bwMode="auto">
          <a:xfrm>
            <a:off x="709052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L1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3263596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 flipV="1">
            <a:off x="6166698" y="2384754"/>
            <a:ext cx="0" cy="2270195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9069797" y="2384755"/>
            <a:ext cx="0" cy="4262903"/>
          </a:xfrm>
          <a:prstGeom prst="line">
            <a:avLst/>
          </a:prstGeom>
          <a:ln w="28575">
            <a:solidFill>
              <a:srgbClr val="93BAD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402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595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objekt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916" y="2661925"/>
            <a:ext cx="783778" cy="182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51"/>
          <p:cNvSpPr txBox="1">
            <a:spLocks noChangeArrowheads="1"/>
          </p:cNvSpPr>
          <p:nvPr/>
        </p:nvSpPr>
        <p:spPr bwMode="auto">
          <a:xfrm>
            <a:off x="3458916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L2</a:t>
            </a:r>
          </a:p>
        </p:txBody>
      </p:sp>
      <p:sp>
        <p:nvSpPr>
          <p:cNvPr id="19" name="TextBox 151"/>
          <p:cNvSpPr txBox="1">
            <a:spLocks noChangeArrowheads="1"/>
          </p:cNvSpPr>
          <p:nvPr/>
        </p:nvSpPr>
        <p:spPr bwMode="auto">
          <a:xfrm>
            <a:off x="6402013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L3</a:t>
            </a:r>
          </a:p>
        </p:txBody>
      </p:sp>
      <p:sp>
        <p:nvSpPr>
          <p:cNvPr id="20" name="TextBox 151"/>
          <p:cNvSpPr txBox="1">
            <a:spLocks noChangeArrowheads="1"/>
          </p:cNvSpPr>
          <p:nvPr/>
        </p:nvSpPr>
        <p:spPr bwMode="auto">
          <a:xfrm>
            <a:off x="9069797" y="4596184"/>
            <a:ext cx="25545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L4</a:t>
            </a:r>
          </a:p>
        </p:txBody>
      </p:sp>
      <p:sp>
        <p:nvSpPr>
          <p:cNvPr id="22" name="TextBox 151"/>
          <p:cNvSpPr txBox="1">
            <a:spLocks noChangeArrowheads="1"/>
          </p:cNvSpPr>
          <p:nvPr/>
        </p:nvSpPr>
        <p:spPr bwMode="auto">
          <a:xfrm>
            <a:off x="709052" y="392045"/>
            <a:ext cx="92757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WORLD POPULATION  (7 billion) </a:t>
            </a:r>
          </a:p>
          <a:p>
            <a:pPr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by four income levels</a:t>
            </a:r>
          </a:p>
        </p:txBody>
      </p:sp>
      <p:sp>
        <p:nvSpPr>
          <p:cNvPr id="24" name="TextBox 151"/>
          <p:cNvSpPr txBox="1">
            <a:spLocks noChangeArrowheads="1"/>
          </p:cNvSpPr>
          <p:nvPr/>
        </p:nvSpPr>
        <p:spPr bwMode="auto">
          <a:xfrm>
            <a:off x="765672" y="5242515"/>
            <a:ext cx="2554544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Low Income</a:t>
            </a:r>
          </a:p>
          <a:p>
            <a:pPr algn="ctr" eaLnBrk="1"/>
            <a:r>
              <a:rPr lang="en-US" altLang="x-none" sz="2000" dirty="0">
                <a:solidFill>
                  <a:srgbClr val="7CA4BD"/>
                </a:solidFill>
                <a:latin typeface="Arial Rounded MT Bold" charset="0"/>
              </a:rPr>
              <a:t>(Extreme poverty)</a:t>
            </a:r>
          </a:p>
        </p:txBody>
      </p:sp>
      <p:sp>
        <p:nvSpPr>
          <p:cNvPr id="25" name="TextBox 151"/>
          <p:cNvSpPr txBox="1">
            <a:spLocks noChangeArrowheads="1"/>
          </p:cNvSpPr>
          <p:nvPr/>
        </p:nvSpPr>
        <p:spPr bwMode="auto">
          <a:xfrm>
            <a:off x="9069796" y="5242515"/>
            <a:ext cx="25545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High Income</a:t>
            </a:r>
          </a:p>
        </p:txBody>
      </p:sp>
      <p:sp>
        <p:nvSpPr>
          <p:cNvPr id="26" name="TextBox 151"/>
          <p:cNvSpPr txBox="1">
            <a:spLocks noChangeArrowheads="1"/>
          </p:cNvSpPr>
          <p:nvPr/>
        </p:nvSpPr>
        <p:spPr bwMode="auto">
          <a:xfrm>
            <a:off x="4054984" y="5242515"/>
            <a:ext cx="422342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1pPr>
            <a:lvl2pPr marL="742950" indent="-28575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2pPr>
            <a:lvl3pPr marL="11430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3pPr>
            <a:lvl4pPr marL="16002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4pPr>
            <a:lvl5pPr marL="2057400" indent="-228600" eaLnBrk="0"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5pPr>
            <a:lvl6pPr marL="25146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6pPr>
            <a:lvl7pPr marL="29718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7pPr>
            <a:lvl8pPr marL="34290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8pPr>
            <a:lvl9pPr marL="3886200" indent="-228600" defTabSz="3698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tx1"/>
                </a:solidFill>
                <a:latin typeface="Arial" charset="0"/>
                <a:ea typeface="SimSun" charset="-122"/>
              </a:defRPr>
            </a:lvl9pPr>
          </a:lstStyle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Middle</a:t>
            </a:r>
          </a:p>
          <a:p>
            <a:pPr algn="ctr" eaLnBrk="1"/>
            <a:r>
              <a:rPr lang="en-US" altLang="x-none" sz="3600" dirty="0">
                <a:solidFill>
                  <a:srgbClr val="7CA4BD"/>
                </a:solidFill>
                <a:latin typeface="Arial Rounded MT Bold" charset="0"/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2033549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114</Words>
  <Application>Microsoft Office PowerPoint</Application>
  <PresentationFormat>Widescreen</PresentationFormat>
  <Paragraphs>47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Williams</dc:creator>
  <cp:lastModifiedBy>Jeremy Williams</cp:lastModifiedBy>
  <cp:revision>3</cp:revision>
  <dcterms:created xsi:type="dcterms:W3CDTF">2020-05-13T20:23:31Z</dcterms:created>
  <dcterms:modified xsi:type="dcterms:W3CDTF">2020-05-22T13:32:14Z</dcterms:modified>
</cp:coreProperties>
</file>